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6" r:id="rId2"/>
  </p:sldMasterIdLst>
  <p:notesMasterIdLst>
    <p:notesMasterId r:id="rId20"/>
  </p:notesMasterIdLst>
  <p:handoutMasterIdLst>
    <p:handoutMasterId r:id="rId21"/>
  </p:handoutMasterIdLst>
  <p:sldIdLst>
    <p:sldId id="1196" r:id="rId3"/>
    <p:sldId id="1222" r:id="rId4"/>
    <p:sldId id="1223" r:id="rId5"/>
    <p:sldId id="1206" r:id="rId6"/>
    <p:sldId id="1207" r:id="rId7"/>
    <p:sldId id="1208" r:id="rId8"/>
    <p:sldId id="1209" r:id="rId9"/>
    <p:sldId id="1224" r:id="rId10"/>
    <p:sldId id="1216" r:id="rId11"/>
    <p:sldId id="1225" r:id="rId12"/>
    <p:sldId id="1219" r:id="rId13"/>
    <p:sldId id="1217" r:id="rId14"/>
    <p:sldId id="1218" r:id="rId15"/>
    <p:sldId id="1220" r:id="rId16"/>
    <p:sldId id="1226" r:id="rId17"/>
    <p:sldId id="1227" r:id="rId18"/>
    <p:sldId id="1221" r:id="rId19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007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0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01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02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027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030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6036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4042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4B58C"/>
    <a:srgbClr val="0D98DC"/>
    <a:srgbClr val="E1394A"/>
    <a:srgbClr val="F18048"/>
    <a:srgbClr val="F15853"/>
    <a:srgbClr val="788335"/>
    <a:srgbClr val="007499"/>
    <a:srgbClr val="2D66A5"/>
    <a:srgbClr val="337D80"/>
    <a:srgbClr val="2C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2" autoAdjust="0"/>
  </p:normalViewPr>
  <p:slideViewPr>
    <p:cSldViewPr>
      <p:cViewPr>
        <p:scale>
          <a:sx n="106" d="100"/>
          <a:sy n="106" d="100"/>
        </p:scale>
        <p:origin x="-318" y="-60"/>
      </p:cViewPr>
      <p:guideLst>
        <p:guide orient="horz" pos="2161"/>
        <p:guide orient="horz" pos="1620"/>
        <p:guide pos="3841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51" y="0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218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51" y="6456218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51" y="0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8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51" y="6456218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00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0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0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0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027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030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036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042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52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FC37-73D5-43E0-9BCB-930D924FC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8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DF5-8C6A-4C47-80E8-E13F2197F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5F7C-8094-4C8D-889C-F9B70FA4B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6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0D80-A2F7-49CC-AE89-5B26669D8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4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F2D7-58F1-4A06-9278-6655AAD6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D7C9-7C46-41F7-B8D6-9DF4D1BCAB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5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5" indent="0">
              <a:buNone/>
              <a:defRPr sz="2400"/>
            </a:lvl3pPr>
            <a:lvl4pPr marL="1371097" indent="0">
              <a:buNone/>
              <a:defRPr sz="2000"/>
            </a:lvl4pPr>
            <a:lvl5pPr marL="1828129" indent="0">
              <a:buNone/>
              <a:defRPr sz="2000"/>
            </a:lvl5pPr>
            <a:lvl6pPr marL="2285162" indent="0">
              <a:buNone/>
              <a:defRPr sz="2000"/>
            </a:lvl6pPr>
            <a:lvl7pPr marL="2742194" indent="0">
              <a:buNone/>
              <a:defRPr sz="2000"/>
            </a:lvl7pPr>
            <a:lvl8pPr marL="3199226" indent="0">
              <a:buNone/>
              <a:defRPr sz="2000"/>
            </a:lvl8pPr>
            <a:lvl9pPr marL="3656258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71A9-AF70-4078-8FCD-649116A61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1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D9A-1308-4225-9BA8-FCC109AF0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CBB3-B119-4E54-8559-BF5004F58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5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180037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9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5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BF409-3BB3-4D61-BFB0-B411E7B29D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3" indent="-3427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4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6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7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7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9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6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5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2644" y="1672217"/>
            <a:ext cx="8638711" cy="106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О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переходе образовательных организаций </a:t>
            </a:r>
            <a:br>
              <a:rPr lang="ru-RU" sz="24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Arial" charset="0"/>
              </a:rPr>
              <a:t>Чишминского района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на 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11104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3478"/>
            <a:ext cx="813690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Если Вы согласовали использование бумажных кейсов: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ОБГОВОРИТЕ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классным руководителем место время обмена кейсами и выполненными домашними заданиями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обмена учебными материалами и информацией установлены следующие дни: понедельник, среда,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 (по схеме)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обмен учебными материалами и информацией лежит на учителях и родителях ученика, минимизируйте случаи личного контакта Ваших детей с работниками школы. При обмене учебными материалами  соблюдайте масочный режим и расстояние в 1,5 м.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88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ОСТАВКА 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БУМАЖН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ЫХ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КЕЙС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ОВ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2111" y="1253376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понедельник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480" y="1299680"/>
            <a:ext cx="1440000" cy="271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571466" y="1253376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49520" y="965344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067" y="4032683"/>
            <a:ext cx="6223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Дежурный учитель +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водитель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автобуса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80" y="771550"/>
            <a:ext cx="1440000" cy="325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2111" y="2405504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571466" y="2115192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9520" y="1827160"/>
            <a:ext cx="66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4571466" y="2693536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54110" y="240550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835696" y="1827160"/>
            <a:ext cx="561678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35696" y="3125584"/>
            <a:ext cx="561678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902111" y="3485624"/>
            <a:ext cx="1800000" cy="3462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 flipH="1">
            <a:off x="4571466" y="3557632"/>
            <a:ext cx="2016224" cy="33984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54110" y="3269600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домашнее задание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46415" y="4426663"/>
            <a:ext cx="8554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обмене учебными материалами  соблюдайте масочный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в 1,5 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11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83158"/>
            <a:ext cx="4572000" cy="436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ЦИФРОВЫЕ ОБРАЗОВАТЕЛЬНЫЕ РЕСУРСЫ,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КОТОРЫЕ ИСПОЛЬЗУЮТ ШКОЛЫ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783158"/>
            <a:ext cx="4320480" cy="4170372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ресурсы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«Учи.ру»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«ЯКласс»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«Московская электронная школа»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новой школы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Издательство «Просвещение»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достижения»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«Олимпиум»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ресурсы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«ФИЗИКОН»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441" y="1563638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77556" y="2139702"/>
            <a:ext cx="221688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3441" y="2751061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5-8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321" y="3298890"/>
            <a:ext cx="416735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Виртуальная школа Сбербанка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4912" y="3874954"/>
            <a:ext cx="3162176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9-11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386" y="4451018"/>
            <a:ext cx="420922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Российская электронная школа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2001"/>
            <a:ext cx="4572000" cy="4351500"/>
          </a:xfrm>
          <a:prstGeom prst="rect">
            <a:avLst/>
          </a:prstGeom>
          <a:noFill/>
          <a:ln w="28575">
            <a:solidFill>
              <a:srgbClr val="0D9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92000"/>
            <a:ext cx="4572000" cy="807863"/>
          </a:xfrm>
          <a:prstGeom prst="rect">
            <a:avLst/>
          </a:prstGeom>
          <a:solidFill>
            <a:srgbClr val="0D98DC"/>
          </a:solidFill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 МИНИСТЕРСТВА ОБРАЗОВАНИЯ И НАУКИ РБ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ИСПОЛЬЗОВАНИЮ ЦОР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715766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867894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85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УЧЁТ ДИСТАНЦИОННОЙ АКТИВНОСТИ В АИС «ОБРАЗОВАНИЕ»</a:t>
            </a:r>
          </a:p>
        </p:txBody>
      </p:sp>
      <p:pic>
        <p:nvPicPr>
          <p:cNvPr id="1026" name="Picture 2" descr="D:\Users\musina.er\AppData\Local\Microsoft\Windows\Temporary Internet Files\Content.Outlook\KJQ0I2VL\screen-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4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ПОДГОТОВК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 ЕГЭ И ОГЭ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3040" y="3147814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https://edu.bashkortostan.ru/e-course/OO/189959/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6DE91C9B-EFBF-4230-A391-0A760F8F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48" y="1329899"/>
            <a:ext cx="8638711" cy="13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Для подготовки школьников к государственной итоговой аттестации разработан курс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«ПОДГОТОВКА К ЕГЭ»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916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Если Вашему ребёнку положен «сухой паёк» в виде продуктового набора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расчёта 1 набор на пять учебных дней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УТОЧНИТЕ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классного руководителя день время и место получения продуктового набора.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ПОЛУЧИТЕ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продуктовый набор при предъявлении документа, удостоверяющего личность.</a:t>
            </a:r>
          </a:p>
        </p:txBody>
      </p:sp>
    </p:spTree>
    <p:extLst>
      <p:ext uri="{BB962C8B-B14F-4D97-AF65-F5344CB8AC3E}">
        <p14:creationId xmlns:p14="http://schemas.microsoft.com/office/powerpoint/2010/main" val="222547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ИСПОЛЬЗУЙТЕ ПОЛЕЗНЫЕ ИНТЕРНЕТ-РЕСУРСЫ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электронного образования в Республике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Башкортостан, образование для детей и родителей (курсы и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https://edu.bashkortostan.ru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Российской Федерации: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https://edu.gov.ru/distance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Республике Башкортостан: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https://education.bashkortostan.ru/activity/20867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безопасного поведения в интернете по программе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Лиги безопасного интернета: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http://www.ligainternet.ru/encyclopedia-of-security/parents-and-teachers</a:t>
            </a:r>
          </a:p>
        </p:txBody>
      </p:sp>
    </p:spTree>
    <p:extLst>
      <p:ext uri="{BB962C8B-B14F-4D97-AF65-F5344CB8AC3E}">
        <p14:creationId xmlns:p14="http://schemas.microsoft.com/office/powerpoint/2010/main" val="122941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0359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ДОРОГИЕ РОДИТЕЛИ!</a:t>
            </a:r>
            <a:endParaRPr lang="ru-RU" dirty="0"/>
          </a:p>
          <a:p>
            <a:pPr algn="ctr"/>
            <a:r>
              <a:rPr lang="ru-RU" dirty="0">
                <a:solidFill>
                  <a:schemeClr val="tx2"/>
                </a:solidFill>
              </a:rPr>
              <a:t>Ваши главные помощники при переходе на дистанционное обучение – </a:t>
            </a:r>
            <a:r>
              <a:rPr lang="ru-RU" b="1" dirty="0" smtClean="0">
                <a:solidFill>
                  <a:schemeClr val="tx2"/>
                </a:solidFill>
              </a:rPr>
              <a:t>классные </a:t>
            </a:r>
            <a:r>
              <a:rPr lang="ru-RU" b="1" dirty="0">
                <a:solidFill>
                  <a:schemeClr val="tx2"/>
                </a:solidFill>
              </a:rPr>
              <a:t>руководители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которые </a:t>
            </a:r>
            <a:r>
              <a:rPr lang="ru-RU" dirty="0">
                <a:solidFill>
                  <a:schemeClr val="tx2"/>
                </a:solidFill>
              </a:rPr>
              <a:t>готовы ответить на любой возникающий вопрос и помочь в решении организационных </a:t>
            </a:r>
            <a:r>
              <a:rPr lang="ru-RU" dirty="0" smtClean="0">
                <a:solidFill>
                  <a:schemeClr val="tx2"/>
                </a:solidFill>
              </a:rPr>
              <a:t>вопросов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2"/>
                </a:solidFill>
              </a:rPr>
              <a:t>«горячая линия» </a:t>
            </a:r>
            <a:r>
              <a:rPr lang="ru-RU" b="1" dirty="0">
                <a:solidFill>
                  <a:schemeClr val="tx2"/>
                </a:solidFill>
              </a:rPr>
              <a:t>по переходу на дистанционное обучение: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+7 </a:t>
            </a:r>
            <a:r>
              <a:rPr lang="ru-RU" b="1" dirty="0" smtClean="0">
                <a:solidFill>
                  <a:schemeClr val="tx2"/>
                </a:solidFill>
              </a:rPr>
              <a:t>(34797) 2-16-18; 2-21-36; 2-14-31; 2-21-27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209" y="123478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ПАМЯТКА ДЛЯ РОДИТЕЛЕЙ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ОРГАНИЗАЦИИ  ДИСТАНЦИОННОГО ОБУЧЕНИЯ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9582"/>
            <a:ext cx="3653974" cy="3581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10595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ОРГАНИЗОВАТЬ ДИСТАНЦИОННОЕ ОБУЧЕНИЕ?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ИСПОЛЬЗУЙТЕ ПОЛЕЗНЫЕ ИНТЕРНЕТ-РЕСУРСЫ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1215"/>
            <a:ext cx="705678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ОРГАНИЗОВАТЬ ДИСТАНЦИОННОЕ ОБУЧЕНИЕ?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ОБСУДИТЕ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СОГЛАСУЙТЕ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Вашим классным руководителем один из трёх форматов дистанционного обучения Вашего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ИЗУЧИТЕ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расписание уроков и «звонков», которое Вам направит классный руководитель, расписание публикуется на школьном сайте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Башкортостан для всех школьников, обучающихся дистанционно, разработано единое расписание «звонков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ПОДДЕРЖИВАЙТЕ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постоянную связь с классным руководителем, учителями-предметниками любым удобным для Вас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способом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526027"/>
              </p:ext>
            </p:extLst>
          </p:nvPr>
        </p:nvGraphicFramePr>
        <p:xfrm>
          <a:off x="611560" y="2643758"/>
          <a:ext cx="7704856" cy="142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605"/>
                <a:gridCol w="1734251"/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уроков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 ч.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урока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перемены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перемена (после 2 урока) – время обеда </a:t>
                      </a:r>
                      <a:b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Вашего ребёнка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8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347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УЧЕБНОГО ПРОЦЕССА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ПОСЛЕ ВЕСЕННИХ КАНИКУЛ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771550"/>
            <a:ext cx="0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2931790"/>
            <a:ext cx="86409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8769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ДЕЖУРНЫЕ ГРУППЫ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769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КЕЙС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БУМАЖНЫЙ КЕЙС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3229"/>
            <a:ext cx="806497" cy="1162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3229"/>
            <a:ext cx="806497" cy="1162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6893"/>
            <a:ext cx="806497" cy="11620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6893"/>
            <a:ext cx="806497" cy="11620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3649" y="1275606"/>
            <a:ext cx="357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ОЧНОЕ ОБУЧЕНИЕ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классов, чьи родители входят в число граждан, отмеченных в п.2 Указа № 206 (необходимо согласие родителей)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7381" y="1275606"/>
            <a:ext cx="34343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учитель может проводить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школы или из дома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интернет-технологий, обмен данными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электронной почте,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 групповых чатах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7381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компьютеров  и интернет-технологий, обмен данными только в бумажном варианте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2337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932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ДЕЖУРНЫЕ ГРУППЫ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(на  31 марта 2020 года)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5566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Дежурные группы создаются в целях организации очного обучения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1-4 классах, с согласия родителей и с числом детей не более 15 человек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7654"/>
            <a:ext cx="3733847" cy="3111867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449998" y="3173237"/>
            <a:ext cx="850196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F15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sz="5000" b="1" dirty="0">
              <a:solidFill>
                <a:srgbClr val="F15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3280959"/>
            <a:ext cx="2592288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дежурных группах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05866" y="4048622"/>
            <a:ext cx="494330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F15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5000" b="1" dirty="0">
              <a:solidFill>
                <a:srgbClr val="F15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300192" y="4156344"/>
            <a:ext cx="2592288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дежурных группах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05863" y="2295955"/>
            <a:ext cx="494330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F15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5000" b="1" dirty="0">
              <a:solidFill>
                <a:srgbClr val="F15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300192" y="2542176"/>
            <a:ext cx="2592288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дежурных групп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1419622"/>
            <a:ext cx="1728191" cy="838673"/>
          </a:xfrm>
          <a:prstGeom prst="rect">
            <a:avLst/>
          </a:prstGeom>
        </p:spPr>
        <p:txBody>
          <a:bodyPr wrap="squar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F158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endParaRPr lang="ru-RU" sz="5000" b="1" dirty="0">
              <a:solidFill>
                <a:srgbClr val="F158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300192" y="1526763"/>
            <a:ext cx="2592288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школ, организующих дежурные группы</a:t>
            </a:r>
          </a:p>
        </p:txBody>
      </p:sp>
    </p:spTree>
    <p:extLst>
      <p:ext uri="{BB962C8B-B14F-4D97-AF65-F5344CB8AC3E}">
        <p14:creationId xmlns:p14="http://schemas.microsoft.com/office/powerpoint/2010/main" val="321188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932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ОНЛАЙН-УРОКИ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556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проводятся с использованием интернет-технологий, при их проведении возможны онлайн-трансляции и прямые включения учителей и учеников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78111" y="3173237"/>
            <a:ext cx="1206063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307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00553" y="3188626"/>
            <a:ext cx="3144315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у которых дома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условия для проведения онлайн-уроков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2619"/>
          <a:stretch/>
        </p:blipFill>
        <p:spPr>
          <a:xfrm>
            <a:off x="107504" y="1914525"/>
            <a:ext cx="3692171" cy="26734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522243" y="1851670"/>
            <a:ext cx="1561930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3187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8205" y="1990169"/>
            <a:ext cx="3144315" cy="56167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которые будут 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 в онлайне</a:t>
            </a:r>
          </a:p>
        </p:txBody>
      </p:sp>
    </p:spTree>
    <p:extLst>
      <p:ext uri="{BB962C8B-B14F-4D97-AF65-F5344CB8AC3E}">
        <p14:creationId xmlns:p14="http://schemas.microsoft.com/office/powerpoint/2010/main" val="245860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КЕЙС-ТЕХНОЛОГИИ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ЭЛЕКТРОННЫЙ КЕЙС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7800" r="6128"/>
          <a:stretch/>
        </p:blipFill>
        <p:spPr>
          <a:xfrm>
            <a:off x="107504" y="1025923"/>
            <a:ext cx="1740142" cy="12133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498237" y="2355726"/>
            <a:ext cx="2132599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3784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5" y="2617337"/>
            <a:ext cx="525658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обучающихся, </a:t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использующих электронный кейс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996770" y="3577185"/>
            <a:ext cx="1634065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3700296"/>
            <a:ext cx="5153212" cy="90022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у которых есть условия проведения уроков </a:t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электронными кейсами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855462"/>
            <a:ext cx="7200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с использованием интернет-технологий,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трансляций.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электронных материалов средствами электронной почты или в мессенджерах</a:t>
            </a:r>
          </a:p>
        </p:txBody>
      </p:sp>
    </p:spTree>
    <p:extLst>
      <p:ext uri="{BB962C8B-B14F-4D97-AF65-F5344CB8AC3E}">
        <p14:creationId xmlns:p14="http://schemas.microsoft.com/office/powerpoint/2010/main" val="162113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3478"/>
            <a:ext cx="7056784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Если Вы согласовали онлайн обучение или обучение с применением электронных кейсов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оборудования: компьютера, средств мобильной связи и других устройств, которые позволят обеспечить дистанционное обучение, уточните скорость Интернета;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ОБЕСПЕЧЬТЕ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Вашему школьнику свободный доступ к компьютеру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интернету, создайте ему собственный электронный адрес;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родительского контроля на устройствах Вашего ребёнка, подключенных к интернету, выберите программу по ссылке: https://irorb.ru/obzor-programm-roditelskogo-kontrolya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безопасного поведения в интернете и обсудите их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ребёнком http://www.ligainternet.ru/encyclopedia-of-security/parents-and-teachers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466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КЕЙС-ТЕХНОЛОГИИ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БУМАЖНЫЙ КЕЙС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50828" y="2001364"/>
            <a:ext cx="636998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12436" y="2401474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педагога 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условий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52298" y="3225500"/>
            <a:ext cx="1135531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12436" y="3625610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обучающийся 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условий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462116-7278-4CD3-89E8-CB93AFEB43A2}"/>
              </a:ext>
            </a:extLst>
          </p:cNvPr>
          <p:cNvSpPr/>
          <p:nvPr/>
        </p:nvSpPr>
        <p:spPr>
          <a:xfrm>
            <a:off x="107504" y="855462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без использования компьютеров  и интернета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данными на бумажных носителях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 с помощью телефона</a:t>
            </a:r>
          </a:p>
        </p:txBody>
      </p:sp>
    </p:spTree>
    <p:extLst>
      <p:ext uri="{BB962C8B-B14F-4D97-AF65-F5344CB8AC3E}">
        <p14:creationId xmlns:p14="http://schemas.microsoft.com/office/powerpoint/2010/main" val="1797897888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17637</TotalTime>
  <Words>724</Words>
  <Application>Microsoft Office PowerPoint</Application>
  <PresentationFormat>Экран (16:9)</PresentationFormat>
  <Paragraphs>143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Z_1_Оперативка</vt:lpstr>
      <vt:lpstr>формат Правительства РБ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Управление делами Президента РБ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Администратор</cp:lastModifiedBy>
  <cp:revision>1460</cp:revision>
  <cp:lastPrinted>2020-03-21T06:32:19Z</cp:lastPrinted>
  <dcterms:created xsi:type="dcterms:W3CDTF">2019-01-16T12:04:58Z</dcterms:created>
  <dcterms:modified xsi:type="dcterms:W3CDTF">2020-04-03T18:40:38Z</dcterms:modified>
</cp:coreProperties>
</file>